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Spline Sans"/>
      <p:bold r:id="rId13"/>
    </p:embeddedFont>
    <p:embeddedFont>
      <p:font typeface="Barlow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gaHdnEqsfq1q2Djmy0a0g1Iwc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SplineSans-bold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Barlow-bold.fntdata"/><Relationship Id="rId14" Type="http://schemas.openxmlformats.org/officeDocument/2006/relationships/font" Target="fonts/Barlow-regular.fntdata"/><Relationship Id="rId17" Type="http://schemas.openxmlformats.org/officeDocument/2006/relationships/font" Target="fonts/Barlow-boldItalic.fntdata"/><Relationship Id="rId16" Type="http://schemas.openxmlformats.org/officeDocument/2006/relationships/font" Target="fonts/Barlow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Relationship Id="rId4" Type="http://schemas.openxmlformats.org/officeDocument/2006/relationships/image" Target="../media/image17.png"/><Relationship Id="rId5" Type="http://schemas.openxmlformats.org/officeDocument/2006/relationships/image" Target="../media/image24.png"/><Relationship Id="rId6" Type="http://schemas.openxmlformats.org/officeDocument/2006/relationships/image" Target="../media/image31.png"/><Relationship Id="rId7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27.png"/><Relationship Id="rId6" Type="http://schemas.openxmlformats.org/officeDocument/2006/relationships/image" Target="../media/image30.png"/><Relationship Id="rId7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864037" y="1365290"/>
            <a:ext cx="7415927" cy="28389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10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5950"/>
              <a:buFont typeface="Spline Sans"/>
              <a:buNone/>
            </a:pPr>
            <a:r>
              <a:rPr b="1" i="0" lang="en-US" sz="59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Conceptos de proceso en sistemas operativos</a:t>
            </a:r>
            <a:endParaRPr b="0" i="0" sz="595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864037" y="4574500"/>
            <a:ext cx="7415927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Los procesos son unidades fundamentales de ejecución en los sistemas operativos. Representan programas en ejecución que tienen asignados recursos del sistema, como memoria y tiempo de CPU, para llevar a cabo tareas específicas.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"/>
          <p:cNvSpPr/>
          <p:nvPr/>
        </p:nvSpPr>
        <p:spPr>
          <a:xfrm>
            <a:off x="6277689" y="786408"/>
            <a:ext cx="6759893" cy="6280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0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3950"/>
              <a:buFont typeface="Spline Sans"/>
              <a:buNone/>
            </a:pPr>
            <a:r>
              <a:rPr b="1" i="0" lang="en-US" sz="39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Manejo de procesos en Linux</a:t>
            </a:r>
            <a:endParaRPr b="0" i="0" sz="3950" u="none" cap="none" strike="noStrike"/>
          </a:p>
        </p:txBody>
      </p:sp>
      <p:sp>
        <p:nvSpPr>
          <p:cNvPr id="58" name="Google Shape;58;p2"/>
          <p:cNvSpPr/>
          <p:nvPr/>
        </p:nvSpPr>
        <p:spPr>
          <a:xfrm>
            <a:off x="6601539" y="1753553"/>
            <a:ext cx="30480" cy="5689521"/>
          </a:xfrm>
          <a:prstGeom prst="roundRect">
            <a:avLst>
              <a:gd fmla="val 1112766" name="adj"/>
            </a:avLst>
          </a:prstGeom>
          <a:solidFill>
            <a:srgbClr val="FFFFFF">
              <a:alpha val="2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6840676" y="2246948"/>
            <a:ext cx="791289" cy="30480"/>
          </a:xfrm>
          <a:prstGeom prst="roundRect">
            <a:avLst>
              <a:gd fmla="val 1112766" name="adj"/>
            </a:avLst>
          </a:prstGeom>
          <a:solidFill>
            <a:srgbClr val="16F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6362402" y="2007870"/>
            <a:ext cx="508754" cy="508754"/>
          </a:xfrm>
          <a:prstGeom prst="roundRect">
            <a:avLst>
              <a:gd fmla="val 66667" name="adj"/>
            </a:avLst>
          </a:prstGeom>
          <a:solidFill>
            <a:srgbClr val="0A081B"/>
          </a:solidFill>
          <a:ln cap="flat" cmpd="sng" w="22850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6551593" y="2111454"/>
            <a:ext cx="130373" cy="301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350"/>
              <a:buFont typeface="Spline Sans"/>
              <a:buNone/>
            </a:pPr>
            <a:r>
              <a:rPr b="1" i="0" lang="en-US" sz="23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1</a:t>
            </a:r>
            <a:endParaRPr b="0" i="0" sz="2350" u="none" cap="none" strike="noStrike"/>
          </a:p>
        </p:txBody>
      </p:sp>
      <p:sp>
        <p:nvSpPr>
          <p:cNvPr id="62" name="Google Shape;62;p2"/>
          <p:cNvSpPr/>
          <p:nvPr/>
        </p:nvSpPr>
        <p:spPr>
          <a:xfrm>
            <a:off x="7860387" y="1979652"/>
            <a:ext cx="2561511" cy="313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Creación de procesos</a:t>
            </a:r>
            <a:endParaRPr b="0" i="0" sz="1950" u="none" cap="none" strike="noStrike"/>
          </a:p>
        </p:txBody>
      </p:sp>
      <p:sp>
        <p:nvSpPr>
          <p:cNvPr id="63" name="Google Shape;63;p2"/>
          <p:cNvSpPr/>
          <p:nvPr/>
        </p:nvSpPr>
        <p:spPr>
          <a:xfrm>
            <a:off x="7860387" y="2429232"/>
            <a:ext cx="5978723" cy="7234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Linux utiliza el sistema de llamadas a funciones fork() y exec() para crear nuevos procesos y ejecutar programas.</a:t>
            </a:r>
            <a:endParaRPr b="0" i="0" sz="1750" u="none" cap="none" strike="noStrike"/>
          </a:p>
        </p:txBody>
      </p:sp>
      <p:sp>
        <p:nvSpPr>
          <p:cNvPr id="64" name="Google Shape;64;p2"/>
          <p:cNvSpPr/>
          <p:nvPr/>
        </p:nvSpPr>
        <p:spPr>
          <a:xfrm>
            <a:off x="6840676" y="4098250"/>
            <a:ext cx="791289" cy="30480"/>
          </a:xfrm>
          <a:prstGeom prst="roundRect">
            <a:avLst>
              <a:gd fmla="val 1112766" name="adj"/>
            </a:avLst>
          </a:prstGeom>
          <a:solidFill>
            <a:srgbClr val="29DD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6362402" y="3859173"/>
            <a:ext cx="508754" cy="508754"/>
          </a:xfrm>
          <a:prstGeom prst="roundRect">
            <a:avLst>
              <a:gd fmla="val 66667" name="adj"/>
            </a:avLst>
          </a:prstGeom>
          <a:solidFill>
            <a:srgbClr val="0A081B"/>
          </a:solidFill>
          <a:ln cap="flat" cmpd="sng" w="22850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6532900" y="3962757"/>
            <a:ext cx="167640" cy="301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350"/>
              <a:buFont typeface="Spline Sans"/>
              <a:buNone/>
            </a:pPr>
            <a:r>
              <a:rPr b="1" i="0" lang="en-US" sz="23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2</a:t>
            </a:r>
            <a:endParaRPr b="0" i="0" sz="2350" u="none" cap="none" strike="noStrike"/>
          </a:p>
        </p:txBody>
      </p:sp>
      <p:sp>
        <p:nvSpPr>
          <p:cNvPr id="67" name="Google Shape;67;p2"/>
          <p:cNvSpPr/>
          <p:nvPr/>
        </p:nvSpPr>
        <p:spPr>
          <a:xfrm>
            <a:off x="7860387" y="3830955"/>
            <a:ext cx="2512338" cy="313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Gestión de procesos</a:t>
            </a:r>
            <a:endParaRPr b="0" i="0" sz="195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7860387" y="4280535"/>
            <a:ext cx="5978723" cy="7234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shell de Linux proporciona comandos como ps, top y kill para monitorizar y controlar los procesos en ejecución.</a:t>
            </a:r>
            <a:endParaRPr b="0" i="0" sz="175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6840676" y="5949553"/>
            <a:ext cx="791289" cy="30480"/>
          </a:xfrm>
          <a:prstGeom prst="roundRect">
            <a:avLst>
              <a:gd fmla="val 1112766" name="adj"/>
            </a:avLst>
          </a:prstGeom>
          <a:solidFill>
            <a:srgbClr val="37A7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6362402" y="5710476"/>
            <a:ext cx="508754" cy="508754"/>
          </a:xfrm>
          <a:prstGeom prst="roundRect">
            <a:avLst>
              <a:gd fmla="val 66667" name="adj"/>
            </a:avLst>
          </a:prstGeom>
          <a:solidFill>
            <a:srgbClr val="0A081B"/>
          </a:solidFill>
          <a:ln cap="flat" cmpd="sng" w="22850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6528495" y="5814060"/>
            <a:ext cx="176451" cy="301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350"/>
              <a:buFont typeface="Spline Sans"/>
              <a:buNone/>
            </a:pPr>
            <a:r>
              <a:rPr b="1" i="0" lang="en-US" sz="23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3</a:t>
            </a:r>
            <a:endParaRPr b="0" i="0" sz="2350" u="none" cap="none" strike="noStrike"/>
          </a:p>
        </p:txBody>
      </p:sp>
      <p:sp>
        <p:nvSpPr>
          <p:cNvPr id="72" name="Google Shape;72;p2"/>
          <p:cNvSpPr/>
          <p:nvPr/>
        </p:nvSpPr>
        <p:spPr>
          <a:xfrm>
            <a:off x="7860387" y="5682258"/>
            <a:ext cx="2583656" cy="313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Prioridad de procesos</a:t>
            </a:r>
            <a:endParaRPr b="0" i="0" sz="1950" u="none" cap="none" strike="noStrike"/>
          </a:p>
        </p:txBody>
      </p:sp>
      <p:sp>
        <p:nvSpPr>
          <p:cNvPr id="73" name="Google Shape;73;p2"/>
          <p:cNvSpPr/>
          <p:nvPr/>
        </p:nvSpPr>
        <p:spPr>
          <a:xfrm>
            <a:off x="7860387" y="6131838"/>
            <a:ext cx="5978723" cy="1085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Linux asigna dinámicamente prioridades a los procesos mediante el uso del comando nice y el sistema de programación del planificador.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9" name="Google Shape;7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/>
          <p:nvPr/>
        </p:nvSpPr>
        <p:spPr>
          <a:xfrm>
            <a:off x="6350437" y="837486"/>
            <a:ext cx="616981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i="0" lang="en-US" sz="4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Estados de los procesos</a:t>
            </a:r>
            <a:endParaRPr b="0" i="0" sz="4300" u="none" cap="none" strike="noStrike"/>
          </a:p>
        </p:txBody>
      </p:sp>
      <p:sp>
        <p:nvSpPr>
          <p:cNvPr id="81" name="Google Shape;81;p3"/>
          <p:cNvSpPr/>
          <p:nvPr/>
        </p:nvSpPr>
        <p:spPr>
          <a:xfrm>
            <a:off x="6350437" y="1893570"/>
            <a:ext cx="3584615" cy="2625804"/>
          </a:xfrm>
          <a:prstGeom prst="roundRect">
            <a:avLst>
              <a:gd fmla="val 14104" name="adj"/>
            </a:avLst>
          </a:prstGeom>
          <a:solidFill>
            <a:srgbClr val="0A081B"/>
          </a:solidFill>
          <a:ln cap="flat" cmpd="sng" w="30475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"/>
          <p:cNvSpPr/>
          <p:nvPr/>
        </p:nvSpPr>
        <p:spPr>
          <a:xfrm>
            <a:off x="6627733" y="2170867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Creado</a:t>
            </a:r>
            <a:endParaRPr b="0" i="0" sz="2150" u="none" cap="none" strike="noStrike"/>
          </a:p>
        </p:txBody>
      </p:sp>
      <p:sp>
        <p:nvSpPr>
          <p:cNvPr id="83" name="Google Shape;83;p3"/>
          <p:cNvSpPr/>
          <p:nvPr/>
        </p:nvSpPr>
        <p:spPr>
          <a:xfrm>
            <a:off x="6627733" y="2661880"/>
            <a:ext cx="3030022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Un proceso se crea y se coloca en la cola de procesos listos.</a:t>
            </a:r>
            <a:endParaRPr b="0" i="0" sz="1900" u="none" cap="none" strike="noStrike"/>
          </a:p>
        </p:txBody>
      </p:sp>
      <p:sp>
        <p:nvSpPr>
          <p:cNvPr id="84" name="Google Shape;84;p3"/>
          <p:cNvSpPr/>
          <p:nvPr/>
        </p:nvSpPr>
        <p:spPr>
          <a:xfrm>
            <a:off x="10181868" y="1893570"/>
            <a:ext cx="3584615" cy="2625804"/>
          </a:xfrm>
          <a:prstGeom prst="roundRect">
            <a:avLst>
              <a:gd fmla="val 14104" name="adj"/>
            </a:avLst>
          </a:prstGeom>
          <a:solidFill>
            <a:srgbClr val="0A081B"/>
          </a:solidFill>
          <a:ln cap="flat" cmpd="sng" w="30475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3"/>
          <p:cNvSpPr/>
          <p:nvPr/>
        </p:nvSpPr>
        <p:spPr>
          <a:xfrm>
            <a:off x="10459164" y="2170867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Listo</a:t>
            </a:r>
            <a:endParaRPr b="0" i="0" sz="215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10459164" y="2661880"/>
            <a:ext cx="3030022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proceso está esperando ser seleccionado por el planificador de CPU para su ejecución.</a:t>
            </a:r>
            <a:endParaRPr b="0" i="0" sz="1900" u="none" cap="none" strike="noStrike"/>
          </a:p>
        </p:txBody>
      </p:sp>
      <p:sp>
        <p:nvSpPr>
          <p:cNvPr id="87" name="Google Shape;87;p3"/>
          <p:cNvSpPr/>
          <p:nvPr/>
        </p:nvSpPr>
        <p:spPr>
          <a:xfrm>
            <a:off x="6350437" y="4766191"/>
            <a:ext cx="3584615" cy="2625804"/>
          </a:xfrm>
          <a:prstGeom prst="roundRect">
            <a:avLst>
              <a:gd fmla="val 14104" name="adj"/>
            </a:avLst>
          </a:prstGeom>
          <a:solidFill>
            <a:srgbClr val="0A081B"/>
          </a:solidFill>
          <a:ln cap="flat" cmpd="sng" w="30475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3"/>
          <p:cNvSpPr/>
          <p:nvPr/>
        </p:nvSpPr>
        <p:spPr>
          <a:xfrm>
            <a:off x="6627733" y="5043488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Ejecutando</a:t>
            </a:r>
            <a:endParaRPr b="0" i="0" sz="2150" u="none" cap="none" strike="noStrike"/>
          </a:p>
        </p:txBody>
      </p:sp>
      <p:sp>
        <p:nvSpPr>
          <p:cNvPr id="89" name="Google Shape;89;p3"/>
          <p:cNvSpPr/>
          <p:nvPr/>
        </p:nvSpPr>
        <p:spPr>
          <a:xfrm>
            <a:off x="6627733" y="5534501"/>
            <a:ext cx="3030022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proceso está utilizando la CPU y realizando instrucciones.</a:t>
            </a:r>
            <a:endParaRPr b="0" i="0" sz="1900" u="none" cap="none" strike="noStrike"/>
          </a:p>
        </p:txBody>
      </p:sp>
      <p:sp>
        <p:nvSpPr>
          <p:cNvPr id="90" name="Google Shape;90;p3"/>
          <p:cNvSpPr/>
          <p:nvPr/>
        </p:nvSpPr>
        <p:spPr>
          <a:xfrm>
            <a:off x="10181868" y="4766191"/>
            <a:ext cx="3584615" cy="2625804"/>
          </a:xfrm>
          <a:prstGeom prst="roundRect">
            <a:avLst>
              <a:gd fmla="val 14104" name="adj"/>
            </a:avLst>
          </a:prstGeom>
          <a:solidFill>
            <a:srgbClr val="0A081B"/>
          </a:solidFill>
          <a:ln cap="flat" cmpd="sng" w="30475">
            <a:solidFill>
              <a:srgbClr val="0912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3"/>
          <p:cNvSpPr/>
          <p:nvPr/>
        </p:nvSpPr>
        <p:spPr>
          <a:xfrm>
            <a:off x="10459164" y="5043488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Bloqueado</a:t>
            </a:r>
            <a:endParaRPr b="0" i="0" sz="2150" u="none" cap="none" strike="noStrike"/>
          </a:p>
        </p:txBody>
      </p:sp>
      <p:sp>
        <p:nvSpPr>
          <p:cNvPr id="92" name="Google Shape;92;p3"/>
          <p:cNvSpPr/>
          <p:nvPr/>
        </p:nvSpPr>
        <p:spPr>
          <a:xfrm>
            <a:off x="10459164" y="5534501"/>
            <a:ext cx="3030022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proceso está esperando un evento o recurso específico y no puede ejecutarse.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8" name="Google Shape;9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69037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"/>
          <p:cNvSpPr/>
          <p:nvPr/>
        </p:nvSpPr>
        <p:spPr>
          <a:xfrm>
            <a:off x="775335" y="3378160"/>
            <a:ext cx="9062561" cy="6153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75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3850"/>
              <a:buFont typeface="Spline Sans"/>
              <a:buNone/>
            </a:pPr>
            <a:r>
              <a:rPr b="1" i="0" lang="en-US" sz="38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Diagrama de transición de los procesos</a:t>
            </a:r>
            <a:endParaRPr b="0" i="0" sz="3850" u="none" cap="none" strike="noStrike"/>
          </a:p>
        </p:txBody>
      </p:sp>
      <p:pic>
        <p:nvPicPr>
          <p:cNvPr descr="preencoded.png" id="100" name="Google Shape;10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335" y="4325660"/>
            <a:ext cx="3269933" cy="88606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"/>
          <p:cNvSpPr/>
          <p:nvPr/>
        </p:nvSpPr>
        <p:spPr>
          <a:xfrm>
            <a:off x="996791" y="5543907"/>
            <a:ext cx="2461379" cy="3075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Spline Sans"/>
              <a:buNone/>
            </a:pPr>
            <a:r>
              <a:rPr b="1" i="0" lang="en-US" sz="19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Creado</a:t>
            </a:r>
            <a:endParaRPr b="0" i="0" sz="1900" u="none" cap="none" strike="noStrike"/>
          </a:p>
        </p:txBody>
      </p:sp>
      <p:sp>
        <p:nvSpPr>
          <p:cNvPr id="102" name="Google Shape;102;p4"/>
          <p:cNvSpPr/>
          <p:nvPr/>
        </p:nvSpPr>
        <p:spPr>
          <a:xfrm>
            <a:off x="996791" y="5984319"/>
            <a:ext cx="2827020" cy="10633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00"/>
              <a:buFont typeface="Barlow"/>
              <a:buNone/>
            </a:pPr>
            <a:r>
              <a:rPr b="0" i="0" lang="en-US" sz="17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proceso se crea y se coloca en la cola de procesos listos.</a:t>
            </a:r>
            <a:endParaRPr b="0" i="0" sz="1700" u="none" cap="none" strike="noStrike"/>
          </a:p>
        </p:txBody>
      </p:sp>
      <p:pic>
        <p:nvPicPr>
          <p:cNvPr descr="preencoded.png" id="103" name="Google Shape;103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45268" y="4325660"/>
            <a:ext cx="3269933" cy="8860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"/>
          <p:cNvSpPr/>
          <p:nvPr/>
        </p:nvSpPr>
        <p:spPr>
          <a:xfrm>
            <a:off x="4266724" y="5543907"/>
            <a:ext cx="2461379" cy="3075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Spline Sans"/>
              <a:buNone/>
            </a:pPr>
            <a:r>
              <a:rPr b="1" i="0" lang="en-US" sz="19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Listo</a:t>
            </a:r>
            <a:endParaRPr b="0" i="0" sz="1900" u="none" cap="none" strike="noStrike"/>
          </a:p>
        </p:txBody>
      </p:sp>
      <p:sp>
        <p:nvSpPr>
          <p:cNvPr id="105" name="Google Shape;105;p4"/>
          <p:cNvSpPr/>
          <p:nvPr/>
        </p:nvSpPr>
        <p:spPr>
          <a:xfrm>
            <a:off x="4266724" y="5984319"/>
            <a:ext cx="2827020" cy="1417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00"/>
              <a:buFont typeface="Barlow"/>
              <a:buNone/>
            </a:pPr>
            <a:r>
              <a:rPr b="0" i="0" lang="en-US" sz="17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proceso espera ser seleccionado por el planificador de CPU para su ejecución.</a:t>
            </a:r>
            <a:endParaRPr b="0" i="0" sz="1700" u="none" cap="none" strike="noStrike"/>
          </a:p>
        </p:txBody>
      </p:sp>
      <p:pic>
        <p:nvPicPr>
          <p:cNvPr descr="preencoded.png" id="106" name="Google Shape;106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315200" y="4325660"/>
            <a:ext cx="3269933" cy="88606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4"/>
          <p:cNvSpPr/>
          <p:nvPr/>
        </p:nvSpPr>
        <p:spPr>
          <a:xfrm>
            <a:off x="7536656" y="5543907"/>
            <a:ext cx="2461379" cy="3075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Spline Sans"/>
              <a:buNone/>
            </a:pPr>
            <a:r>
              <a:rPr b="1" i="0" lang="en-US" sz="19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Ejecutando</a:t>
            </a:r>
            <a:endParaRPr b="0" i="0" sz="1900" u="none" cap="none" strike="noStrike"/>
          </a:p>
        </p:txBody>
      </p:sp>
      <p:sp>
        <p:nvSpPr>
          <p:cNvPr id="108" name="Google Shape;108;p4"/>
          <p:cNvSpPr/>
          <p:nvPr/>
        </p:nvSpPr>
        <p:spPr>
          <a:xfrm>
            <a:off x="7536656" y="5984319"/>
            <a:ext cx="2827020" cy="708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00"/>
              <a:buFont typeface="Barlow"/>
              <a:buNone/>
            </a:pPr>
            <a:r>
              <a:rPr b="0" i="0" lang="en-US" sz="17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proceso utiliza la CPU y realiza instrucciones.</a:t>
            </a:r>
            <a:endParaRPr b="0" i="0" sz="1700" u="none" cap="none" strike="noStrike"/>
          </a:p>
        </p:txBody>
      </p:sp>
      <p:pic>
        <p:nvPicPr>
          <p:cNvPr descr="preencoded.png" id="109" name="Google Shape;109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585133" y="4325660"/>
            <a:ext cx="3269933" cy="88606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"/>
          <p:cNvSpPr/>
          <p:nvPr/>
        </p:nvSpPr>
        <p:spPr>
          <a:xfrm>
            <a:off x="10806589" y="5543907"/>
            <a:ext cx="2461379" cy="3075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Spline Sans"/>
              <a:buNone/>
            </a:pPr>
            <a:r>
              <a:rPr b="1" i="0" lang="en-US" sz="19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Bloqueado</a:t>
            </a:r>
            <a:endParaRPr b="0" i="0" sz="1900" u="none" cap="none" strike="noStrike"/>
          </a:p>
        </p:txBody>
      </p:sp>
      <p:sp>
        <p:nvSpPr>
          <p:cNvPr id="111" name="Google Shape;111;p4"/>
          <p:cNvSpPr/>
          <p:nvPr/>
        </p:nvSpPr>
        <p:spPr>
          <a:xfrm>
            <a:off x="10806589" y="5984319"/>
            <a:ext cx="2827020" cy="10633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00"/>
              <a:buFont typeface="Barlow"/>
              <a:buNone/>
            </a:pPr>
            <a:r>
              <a:rPr b="0" i="0" lang="en-US" sz="17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proceso espera un evento o recurso específico y no puede ejecutarse.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/>
          <p:nvPr/>
        </p:nvSpPr>
        <p:spPr>
          <a:xfrm>
            <a:off x="864037" y="2156222"/>
            <a:ext cx="9239726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i="0" lang="en-US" sz="4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Creación y terminación de procesos</a:t>
            </a:r>
            <a:endParaRPr b="0" i="0" sz="4300" u="none" cap="none" strike="noStrike"/>
          </a:p>
        </p:txBody>
      </p:sp>
      <p:sp>
        <p:nvSpPr>
          <p:cNvPr id="118" name="Google Shape;118;p5"/>
          <p:cNvSpPr/>
          <p:nvPr/>
        </p:nvSpPr>
        <p:spPr>
          <a:xfrm>
            <a:off x="864037" y="3459123"/>
            <a:ext cx="2797016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Creación de procesos</a:t>
            </a:r>
            <a:endParaRPr b="0" i="0" sz="2150" u="none" cap="none" strike="noStrike"/>
          </a:p>
        </p:txBody>
      </p:sp>
      <p:sp>
        <p:nvSpPr>
          <p:cNvPr id="119" name="Google Shape;119;p5"/>
          <p:cNvSpPr/>
          <p:nvPr/>
        </p:nvSpPr>
        <p:spPr>
          <a:xfrm>
            <a:off x="864037" y="4048839"/>
            <a:ext cx="6150054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Los procesos se crean mediante las llamadas a sistema fork() y exec() en Linux.</a:t>
            </a:r>
            <a:endParaRPr b="0" i="0" sz="1900" u="none" cap="none" strike="noStrike"/>
          </a:p>
        </p:txBody>
      </p:sp>
      <p:sp>
        <p:nvSpPr>
          <p:cNvPr id="120" name="Google Shape;120;p5"/>
          <p:cNvSpPr/>
          <p:nvPr/>
        </p:nvSpPr>
        <p:spPr>
          <a:xfrm>
            <a:off x="864037" y="5061109"/>
            <a:ext cx="6150054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proceso hijo hereda los recursos del proceso padre, como memoria y descriptores de archivo.</a:t>
            </a:r>
            <a:endParaRPr b="0" i="0" sz="1900" u="none" cap="none" strike="noStrike"/>
          </a:p>
        </p:txBody>
      </p:sp>
      <p:sp>
        <p:nvSpPr>
          <p:cNvPr id="121" name="Google Shape;121;p5"/>
          <p:cNvSpPr/>
          <p:nvPr/>
        </p:nvSpPr>
        <p:spPr>
          <a:xfrm>
            <a:off x="7623929" y="3459123"/>
            <a:ext cx="322838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Terminación de procesos</a:t>
            </a:r>
            <a:endParaRPr b="0" i="0" sz="2150" u="none" cap="none" strike="noStrike"/>
          </a:p>
        </p:txBody>
      </p:sp>
      <p:sp>
        <p:nvSpPr>
          <p:cNvPr id="122" name="Google Shape;122;p5"/>
          <p:cNvSpPr/>
          <p:nvPr/>
        </p:nvSpPr>
        <p:spPr>
          <a:xfrm>
            <a:off x="7623929" y="4048839"/>
            <a:ext cx="6150054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Los procesos pueden terminar de forma voluntaria o por una señal del sistema operativo.</a:t>
            </a:r>
            <a:endParaRPr b="0" i="0" sz="1900" u="none" cap="none" strike="noStrike"/>
          </a:p>
        </p:txBody>
      </p:sp>
      <p:sp>
        <p:nvSpPr>
          <p:cNvPr id="123" name="Google Shape;123;p5"/>
          <p:cNvSpPr/>
          <p:nvPr/>
        </p:nvSpPr>
        <p:spPr>
          <a:xfrm>
            <a:off x="7623929" y="5061109"/>
            <a:ext cx="6150054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 terminar, los recursos del proceso se liberan y se genera un código de salida.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9" name="Google Shape;1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6"/>
          <p:cNvSpPr/>
          <p:nvPr/>
        </p:nvSpPr>
        <p:spPr>
          <a:xfrm>
            <a:off x="796885" y="809863"/>
            <a:ext cx="7550229" cy="1264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16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3950"/>
              <a:buFont typeface="Spline Sans"/>
              <a:buNone/>
            </a:pPr>
            <a:r>
              <a:rPr b="1" i="0" lang="en-US" sz="39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Comandos para gestión de procesos en Linux</a:t>
            </a:r>
            <a:endParaRPr b="0" i="0" sz="3950" u="none" cap="none" strike="noStrike"/>
          </a:p>
        </p:txBody>
      </p:sp>
      <p:pic>
        <p:nvPicPr>
          <p:cNvPr descr="preencoded.png" id="131" name="Google Shape;13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885" y="2416254"/>
            <a:ext cx="569238" cy="569238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6"/>
          <p:cNvSpPr/>
          <p:nvPr/>
        </p:nvSpPr>
        <p:spPr>
          <a:xfrm>
            <a:off x="796885" y="3213140"/>
            <a:ext cx="2529959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ps</a:t>
            </a:r>
            <a:endParaRPr b="0" i="0" sz="1950" u="none" cap="none" strike="noStrike"/>
          </a:p>
        </p:txBody>
      </p:sp>
      <p:sp>
        <p:nvSpPr>
          <p:cNvPr id="133" name="Google Shape;133;p6"/>
          <p:cNvSpPr/>
          <p:nvPr/>
        </p:nvSpPr>
        <p:spPr>
          <a:xfrm>
            <a:off x="796885" y="3665934"/>
            <a:ext cx="3604379" cy="7284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Muestra información sobre los procesos en ejecución.</a:t>
            </a:r>
            <a:endParaRPr b="0" i="0" sz="1750" u="none" cap="none" strike="noStrike"/>
          </a:p>
        </p:txBody>
      </p:sp>
      <p:pic>
        <p:nvPicPr>
          <p:cNvPr descr="preencoded.png" id="134" name="Google Shape;134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42736" y="2416254"/>
            <a:ext cx="569238" cy="56923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6"/>
          <p:cNvSpPr/>
          <p:nvPr/>
        </p:nvSpPr>
        <p:spPr>
          <a:xfrm>
            <a:off x="4742736" y="3213140"/>
            <a:ext cx="2529959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top</a:t>
            </a:r>
            <a:endParaRPr b="0" i="0" sz="1950" u="none" cap="none" strike="noStrike"/>
          </a:p>
        </p:txBody>
      </p:sp>
      <p:sp>
        <p:nvSpPr>
          <p:cNvPr id="136" name="Google Shape;136;p6"/>
          <p:cNvSpPr/>
          <p:nvPr/>
        </p:nvSpPr>
        <p:spPr>
          <a:xfrm>
            <a:off x="4742736" y="3665934"/>
            <a:ext cx="3604379" cy="10926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Monitoriza los procesos en tiempo real y muestra información detallada.</a:t>
            </a:r>
            <a:endParaRPr b="0" i="0" sz="1750" u="none" cap="none" strike="noStrike"/>
          </a:p>
        </p:txBody>
      </p:sp>
      <p:pic>
        <p:nvPicPr>
          <p:cNvPr descr="preencoded.png" id="137" name="Google Shape;137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6885" y="5441633"/>
            <a:ext cx="569238" cy="56923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6"/>
          <p:cNvSpPr/>
          <p:nvPr/>
        </p:nvSpPr>
        <p:spPr>
          <a:xfrm>
            <a:off x="796885" y="6238518"/>
            <a:ext cx="2529959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kill</a:t>
            </a:r>
            <a:endParaRPr b="0" i="0" sz="1950" u="none" cap="none" strike="noStrike"/>
          </a:p>
        </p:txBody>
      </p:sp>
      <p:sp>
        <p:nvSpPr>
          <p:cNvPr id="139" name="Google Shape;139;p6"/>
          <p:cNvSpPr/>
          <p:nvPr/>
        </p:nvSpPr>
        <p:spPr>
          <a:xfrm>
            <a:off x="796885" y="6691313"/>
            <a:ext cx="3604379" cy="7284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Envía señales a los procesos para terminarlos o modificar su estado.</a:t>
            </a:r>
            <a:endParaRPr b="0" i="0" sz="1750" u="none" cap="none" strike="noStrike"/>
          </a:p>
        </p:txBody>
      </p:sp>
      <p:pic>
        <p:nvPicPr>
          <p:cNvPr descr="preencoded.png" id="140" name="Google Shape;140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42736" y="5441633"/>
            <a:ext cx="569238" cy="56923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6"/>
          <p:cNvSpPr/>
          <p:nvPr/>
        </p:nvSpPr>
        <p:spPr>
          <a:xfrm>
            <a:off x="4742736" y="6238518"/>
            <a:ext cx="2529959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nice</a:t>
            </a:r>
            <a:endParaRPr b="0" i="0" sz="1950" u="none" cap="none" strike="noStrike"/>
          </a:p>
        </p:txBody>
      </p:sp>
      <p:sp>
        <p:nvSpPr>
          <p:cNvPr id="142" name="Google Shape;142;p6"/>
          <p:cNvSpPr/>
          <p:nvPr/>
        </p:nvSpPr>
        <p:spPr>
          <a:xfrm>
            <a:off x="4742736" y="6691313"/>
            <a:ext cx="3604379" cy="7284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Cambia la prioridad de un proceso en ejecución.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8" name="Google Shape;14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7"/>
          <p:cNvSpPr/>
          <p:nvPr/>
        </p:nvSpPr>
        <p:spPr>
          <a:xfrm>
            <a:off x="6350437" y="1311950"/>
            <a:ext cx="5486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i="0" lang="en-US" sz="4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Señales en Linux</a:t>
            </a:r>
            <a:endParaRPr b="0" i="0" sz="4300" u="none" cap="none" strike="noStrike"/>
          </a:p>
        </p:txBody>
      </p:sp>
      <p:sp>
        <p:nvSpPr>
          <p:cNvPr id="150" name="Google Shape;150;p7"/>
          <p:cNvSpPr/>
          <p:nvPr/>
        </p:nvSpPr>
        <p:spPr>
          <a:xfrm>
            <a:off x="6350437" y="2645688"/>
            <a:ext cx="555427" cy="555427"/>
          </a:xfrm>
          <a:prstGeom prst="roundRect">
            <a:avLst>
              <a:gd fmla="val 66675" name="adj"/>
            </a:avLst>
          </a:prstGeom>
          <a:solidFill>
            <a:srgbClr val="0A081B"/>
          </a:solidFill>
          <a:ln cap="flat" cmpd="sng" w="30475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6556891" y="2758797"/>
            <a:ext cx="142399" cy="3292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550"/>
              <a:buFont typeface="Spline Sans"/>
              <a:buNone/>
            </a:pPr>
            <a:r>
              <a:rPr b="1" i="0" lang="en-US" sz="25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1</a:t>
            </a:r>
            <a:endParaRPr b="0" i="0" sz="2550" u="none" cap="none" strike="noStrike"/>
          </a:p>
        </p:txBody>
      </p:sp>
      <p:sp>
        <p:nvSpPr>
          <p:cNvPr id="152" name="Google Shape;152;p7"/>
          <p:cNvSpPr/>
          <p:nvPr/>
        </p:nvSpPr>
        <p:spPr>
          <a:xfrm>
            <a:off x="7152680" y="2645688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Señales de usuario</a:t>
            </a:r>
            <a:endParaRPr b="0" i="0" sz="2150" u="none" cap="none" strike="noStrike"/>
          </a:p>
        </p:txBody>
      </p:sp>
      <p:sp>
        <p:nvSpPr>
          <p:cNvPr id="153" name="Google Shape;153;p7"/>
          <p:cNvSpPr/>
          <p:nvPr/>
        </p:nvSpPr>
        <p:spPr>
          <a:xfrm>
            <a:off x="7152680" y="3136702"/>
            <a:ext cx="2782372" cy="1975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Los procesos pueden recibir señales de usuario, como SIGINT para interrumpir la ejecución.</a:t>
            </a:r>
            <a:endParaRPr b="0" i="0" sz="1900" u="none" cap="none" strike="noStrike"/>
          </a:p>
        </p:txBody>
      </p:sp>
      <p:sp>
        <p:nvSpPr>
          <p:cNvPr id="154" name="Google Shape;154;p7"/>
          <p:cNvSpPr/>
          <p:nvPr/>
        </p:nvSpPr>
        <p:spPr>
          <a:xfrm>
            <a:off x="10181868" y="2645688"/>
            <a:ext cx="555427" cy="555427"/>
          </a:xfrm>
          <a:prstGeom prst="roundRect">
            <a:avLst>
              <a:gd fmla="val 66675" name="adj"/>
            </a:avLst>
          </a:prstGeom>
          <a:solidFill>
            <a:srgbClr val="0A081B"/>
          </a:solidFill>
          <a:ln cap="flat" cmpd="sng" w="30475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10368082" y="2758797"/>
            <a:ext cx="182999" cy="3292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550"/>
              <a:buFont typeface="Spline Sans"/>
              <a:buNone/>
            </a:pPr>
            <a:r>
              <a:rPr b="1" i="0" lang="en-US" sz="25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2</a:t>
            </a:r>
            <a:endParaRPr b="0" i="0" sz="2550" u="none" cap="none" strike="noStrike"/>
          </a:p>
        </p:txBody>
      </p:sp>
      <p:sp>
        <p:nvSpPr>
          <p:cNvPr id="156" name="Google Shape;156;p7"/>
          <p:cNvSpPr/>
          <p:nvPr/>
        </p:nvSpPr>
        <p:spPr>
          <a:xfrm>
            <a:off x="10984111" y="2645688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Señales del sistema</a:t>
            </a:r>
            <a:endParaRPr b="0" i="0" sz="2150" u="none" cap="none" strike="noStrike"/>
          </a:p>
        </p:txBody>
      </p:sp>
      <p:sp>
        <p:nvSpPr>
          <p:cNvPr id="157" name="Google Shape;157;p7"/>
          <p:cNvSpPr/>
          <p:nvPr/>
        </p:nvSpPr>
        <p:spPr>
          <a:xfrm>
            <a:off x="10984111" y="3136702"/>
            <a:ext cx="2782372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sistema operativo envía señales a los procesos, como SIGTERM para solicitar la terminación.</a:t>
            </a:r>
            <a:endParaRPr b="0" i="0" sz="1900" u="none" cap="none" strike="noStrike"/>
          </a:p>
        </p:txBody>
      </p:sp>
      <p:sp>
        <p:nvSpPr>
          <p:cNvPr id="158" name="Google Shape;158;p7"/>
          <p:cNvSpPr/>
          <p:nvPr/>
        </p:nvSpPr>
        <p:spPr>
          <a:xfrm>
            <a:off x="6350437" y="5636419"/>
            <a:ext cx="555427" cy="555427"/>
          </a:xfrm>
          <a:prstGeom prst="roundRect">
            <a:avLst>
              <a:gd fmla="val 66675" name="adj"/>
            </a:avLst>
          </a:prstGeom>
          <a:solidFill>
            <a:srgbClr val="0A081B"/>
          </a:solidFill>
          <a:ln cap="flat" cmpd="sng" w="30475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531769" y="5749528"/>
            <a:ext cx="192762" cy="3292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550"/>
              <a:buFont typeface="Spline Sans"/>
              <a:buNone/>
            </a:pPr>
            <a:r>
              <a:rPr b="1" i="0" lang="en-US" sz="25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3</a:t>
            </a:r>
            <a:endParaRPr b="0" i="0" sz="2550" u="none" cap="none" strike="noStrike"/>
          </a:p>
        </p:txBody>
      </p:sp>
      <p:sp>
        <p:nvSpPr>
          <p:cNvPr id="160" name="Google Shape;160;p7"/>
          <p:cNvSpPr/>
          <p:nvPr/>
        </p:nvSpPr>
        <p:spPr>
          <a:xfrm>
            <a:off x="7152680" y="5636419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Manejo de señales</a:t>
            </a:r>
            <a:endParaRPr b="0" i="0" sz="2150" u="none" cap="none" strike="noStrike"/>
          </a:p>
        </p:txBody>
      </p:sp>
      <p:sp>
        <p:nvSpPr>
          <p:cNvPr id="161" name="Google Shape;161;p7"/>
          <p:cNvSpPr/>
          <p:nvPr/>
        </p:nvSpPr>
        <p:spPr>
          <a:xfrm>
            <a:off x="7152680" y="6127433"/>
            <a:ext cx="6613684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Los procesos pueden interceptar y manejar las señales recibidas para realizar acciones específicas.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7" name="Google Shape;16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8"/>
          <p:cNvSpPr/>
          <p:nvPr/>
        </p:nvSpPr>
        <p:spPr>
          <a:xfrm>
            <a:off x="864037" y="2262783"/>
            <a:ext cx="6083141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i="0" lang="en-US" sz="4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Conclusión y preguntas</a:t>
            </a:r>
            <a:endParaRPr b="0" i="0" sz="4300" u="none" cap="none" strike="noStrike"/>
          </a:p>
        </p:txBody>
      </p:sp>
      <p:sp>
        <p:nvSpPr>
          <p:cNvPr id="169" name="Google Shape;169;p8"/>
          <p:cNvSpPr/>
          <p:nvPr/>
        </p:nvSpPr>
        <p:spPr>
          <a:xfrm>
            <a:off x="864037" y="3318867"/>
            <a:ext cx="7415927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Los conceptos de proceso y su manejo en sistemas operativos, como Linux, son fundamentales para comprender el funcionamiento interno de los sistemas informáticos y optimizar el uso de los recursos.</a:t>
            </a:r>
            <a:endParaRPr b="0" i="0" sz="1900" u="none" cap="none" strike="noStrike"/>
          </a:p>
        </p:txBody>
      </p:sp>
      <p:sp>
        <p:nvSpPr>
          <p:cNvPr id="170" name="Google Shape;170;p8"/>
          <p:cNvSpPr/>
          <p:nvPr/>
        </p:nvSpPr>
        <p:spPr>
          <a:xfrm>
            <a:off x="864037" y="5176718"/>
            <a:ext cx="7415927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¿Tienes alguna pregunta sobre los temas cubiertos en esta presentación?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2024-11-04T04:09:44Z</dcterms:created>
  <dc:creator>PptxGenJS</dc:creator>
</cp:coreProperties>
</file>